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7003375" cy="32404050"/>
  <p:notesSz cx="6858000" cy="9144000"/>
  <p:defaultTextStyle>
    <a:defPPr>
      <a:defRPr lang="zh-CN"/>
    </a:defPPr>
    <a:lvl1pPr marL="0" algn="l" defTabSz="360030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1pPr>
    <a:lvl2pPr marL="1800153" algn="l" defTabSz="360030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2pPr>
    <a:lvl3pPr marL="3600306" algn="l" defTabSz="360030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3pPr>
    <a:lvl4pPr marL="5400459" algn="l" defTabSz="360030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4pPr>
    <a:lvl5pPr marL="7200613" algn="l" defTabSz="360030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5pPr>
    <a:lvl6pPr marL="9000765" algn="l" defTabSz="360030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6pPr>
    <a:lvl7pPr marL="10800918" algn="l" defTabSz="360030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7pPr>
    <a:lvl8pPr marL="12601071" algn="l" defTabSz="360030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8pPr>
    <a:lvl9pPr marL="14401224" algn="l" defTabSz="360030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28" d="100"/>
          <a:sy n="28" d="100"/>
        </p:scale>
        <p:origin x="-1008" y="-84"/>
      </p:cViewPr>
      <p:guideLst>
        <p:guide orient="horz" pos="10206"/>
        <p:guide pos="85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025257" y="10066259"/>
            <a:ext cx="22952869" cy="694587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050507" y="18362295"/>
            <a:ext cx="18902363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00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00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00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200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000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800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601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401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2012-7-4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2012-7-4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9577449" y="1297667"/>
            <a:ext cx="6075759" cy="276484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350170" y="1297667"/>
            <a:ext cx="17777223" cy="276484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2012-7-4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2012-7-4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33083" y="20822606"/>
            <a:ext cx="22952869" cy="6435805"/>
          </a:xfrm>
        </p:spPr>
        <p:txBody>
          <a:bodyPr anchor="t"/>
          <a:lstStyle>
            <a:lvl1pPr algn="l">
              <a:defRPr sz="158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133083" y="13734222"/>
            <a:ext cx="22952869" cy="7088385"/>
          </a:xfrm>
        </p:spPr>
        <p:txBody>
          <a:bodyPr anchor="b"/>
          <a:lstStyle>
            <a:lvl1pPr marL="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1pPr>
            <a:lvl2pPr marL="1800153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2pPr>
            <a:lvl3pPr marL="3600306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3pPr>
            <a:lvl4pPr marL="5400459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4pPr>
            <a:lvl5pPr marL="7200613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5pPr>
            <a:lvl6pPr marL="9000765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6pPr>
            <a:lvl7pPr marL="10800918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7pPr>
            <a:lvl8pPr marL="12601071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8pPr>
            <a:lvl9pPr marL="14401224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2012-7-4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350172" y="7560948"/>
            <a:ext cx="11926491" cy="21385175"/>
          </a:xfrm>
        </p:spPr>
        <p:txBody>
          <a:bodyPr/>
          <a:lstStyle>
            <a:lvl1pPr>
              <a:defRPr sz="11000"/>
            </a:lvl1pPr>
            <a:lvl2pPr>
              <a:defRPr sz="9400"/>
            </a:lvl2pPr>
            <a:lvl3pPr>
              <a:defRPr sz="79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3726718" y="7560948"/>
            <a:ext cx="11926491" cy="21385175"/>
          </a:xfrm>
        </p:spPr>
        <p:txBody>
          <a:bodyPr/>
          <a:lstStyle>
            <a:lvl1pPr>
              <a:defRPr sz="11000"/>
            </a:lvl1pPr>
            <a:lvl2pPr>
              <a:defRPr sz="9400"/>
            </a:lvl2pPr>
            <a:lvl3pPr>
              <a:defRPr sz="79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2012-7-4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50169" y="7253412"/>
            <a:ext cx="11931180" cy="3022876"/>
          </a:xfrm>
        </p:spPr>
        <p:txBody>
          <a:bodyPr anchor="b"/>
          <a:lstStyle>
            <a:lvl1pPr marL="0" indent="0">
              <a:buNone/>
              <a:defRPr sz="9400" b="1"/>
            </a:lvl1pPr>
            <a:lvl2pPr marL="1800153" indent="0">
              <a:buNone/>
              <a:defRPr sz="7900" b="1"/>
            </a:lvl2pPr>
            <a:lvl3pPr marL="3600306" indent="0">
              <a:buNone/>
              <a:defRPr sz="7100" b="1"/>
            </a:lvl3pPr>
            <a:lvl4pPr marL="5400459" indent="0">
              <a:buNone/>
              <a:defRPr sz="6300" b="1"/>
            </a:lvl4pPr>
            <a:lvl5pPr marL="7200613" indent="0">
              <a:buNone/>
              <a:defRPr sz="6300" b="1"/>
            </a:lvl5pPr>
            <a:lvl6pPr marL="9000765" indent="0">
              <a:buNone/>
              <a:defRPr sz="6300" b="1"/>
            </a:lvl6pPr>
            <a:lvl7pPr marL="10800918" indent="0">
              <a:buNone/>
              <a:defRPr sz="6300" b="1"/>
            </a:lvl7pPr>
            <a:lvl8pPr marL="12601071" indent="0">
              <a:buNone/>
              <a:defRPr sz="6300" b="1"/>
            </a:lvl8pPr>
            <a:lvl9pPr marL="14401224" indent="0">
              <a:buNone/>
              <a:defRPr sz="63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350169" y="10276285"/>
            <a:ext cx="11931180" cy="18669837"/>
          </a:xfrm>
        </p:spPr>
        <p:txBody>
          <a:bodyPr/>
          <a:lstStyle>
            <a:lvl1pPr>
              <a:defRPr sz="9400"/>
            </a:lvl1pPr>
            <a:lvl2pPr>
              <a:defRPr sz="7900"/>
            </a:lvl2pPr>
            <a:lvl3pPr>
              <a:defRPr sz="71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3717341" y="7253412"/>
            <a:ext cx="11935868" cy="3022876"/>
          </a:xfrm>
        </p:spPr>
        <p:txBody>
          <a:bodyPr anchor="b"/>
          <a:lstStyle>
            <a:lvl1pPr marL="0" indent="0">
              <a:buNone/>
              <a:defRPr sz="9400" b="1"/>
            </a:lvl1pPr>
            <a:lvl2pPr marL="1800153" indent="0">
              <a:buNone/>
              <a:defRPr sz="7900" b="1"/>
            </a:lvl2pPr>
            <a:lvl3pPr marL="3600306" indent="0">
              <a:buNone/>
              <a:defRPr sz="7100" b="1"/>
            </a:lvl3pPr>
            <a:lvl4pPr marL="5400459" indent="0">
              <a:buNone/>
              <a:defRPr sz="6300" b="1"/>
            </a:lvl4pPr>
            <a:lvl5pPr marL="7200613" indent="0">
              <a:buNone/>
              <a:defRPr sz="6300" b="1"/>
            </a:lvl5pPr>
            <a:lvl6pPr marL="9000765" indent="0">
              <a:buNone/>
              <a:defRPr sz="6300" b="1"/>
            </a:lvl6pPr>
            <a:lvl7pPr marL="10800918" indent="0">
              <a:buNone/>
              <a:defRPr sz="6300" b="1"/>
            </a:lvl7pPr>
            <a:lvl8pPr marL="12601071" indent="0">
              <a:buNone/>
              <a:defRPr sz="6300" b="1"/>
            </a:lvl8pPr>
            <a:lvl9pPr marL="14401224" indent="0">
              <a:buNone/>
              <a:defRPr sz="63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3717341" y="10276285"/>
            <a:ext cx="11935868" cy="18669837"/>
          </a:xfrm>
        </p:spPr>
        <p:txBody>
          <a:bodyPr/>
          <a:lstStyle>
            <a:lvl1pPr>
              <a:defRPr sz="9400"/>
            </a:lvl1pPr>
            <a:lvl2pPr>
              <a:defRPr sz="7900"/>
            </a:lvl2pPr>
            <a:lvl3pPr>
              <a:defRPr sz="71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2012-7-4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2012-7-4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2012-7-4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50172" y="1290163"/>
            <a:ext cx="8883924" cy="5490687"/>
          </a:xfrm>
        </p:spPr>
        <p:txBody>
          <a:bodyPr anchor="b"/>
          <a:lstStyle>
            <a:lvl1pPr algn="l">
              <a:defRPr sz="79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557569" y="1290165"/>
            <a:ext cx="15095638" cy="27655959"/>
          </a:xfrm>
        </p:spPr>
        <p:txBody>
          <a:bodyPr/>
          <a:lstStyle>
            <a:lvl1pPr>
              <a:defRPr sz="12600"/>
            </a:lvl1pPr>
            <a:lvl2pPr>
              <a:defRPr sz="11000"/>
            </a:lvl2pPr>
            <a:lvl3pPr>
              <a:defRPr sz="94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50172" y="6780852"/>
            <a:ext cx="8883924" cy="22165273"/>
          </a:xfrm>
        </p:spPr>
        <p:txBody>
          <a:bodyPr/>
          <a:lstStyle>
            <a:lvl1pPr marL="0" indent="0">
              <a:buNone/>
              <a:defRPr sz="5500"/>
            </a:lvl1pPr>
            <a:lvl2pPr marL="1800153" indent="0">
              <a:buNone/>
              <a:defRPr sz="4800"/>
            </a:lvl2pPr>
            <a:lvl3pPr marL="3600306" indent="0">
              <a:buNone/>
              <a:defRPr sz="3900"/>
            </a:lvl3pPr>
            <a:lvl4pPr marL="5400459" indent="0">
              <a:buNone/>
              <a:defRPr sz="3600"/>
            </a:lvl4pPr>
            <a:lvl5pPr marL="7200613" indent="0">
              <a:buNone/>
              <a:defRPr sz="3600"/>
            </a:lvl5pPr>
            <a:lvl6pPr marL="9000765" indent="0">
              <a:buNone/>
              <a:defRPr sz="3600"/>
            </a:lvl6pPr>
            <a:lvl7pPr marL="10800918" indent="0">
              <a:buNone/>
              <a:defRPr sz="3600"/>
            </a:lvl7pPr>
            <a:lvl8pPr marL="12601071" indent="0">
              <a:buNone/>
              <a:defRPr sz="3600"/>
            </a:lvl8pPr>
            <a:lvl9pPr marL="14401224" indent="0">
              <a:buNone/>
              <a:defRPr sz="3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2012-7-4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92852" y="22682837"/>
            <a:ext cx="16202025" cy="2677837"/>
          </a:xfrm>
        </p:spPr>
        <p:txBody>
          <a:bodyPr anchor="b"/>
          <a:lstStyle>
            <a:lvl1pPr algn="l">
              <a:defRPr sz="79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292852" y="2895362"/>
            <a:ext cx="16202025" cy="19442430"/>
          </a:xfrm>
        </p:spPr>
        <p:txBody>
          <a:bodyPr/>
          <a:lstStyle>
            <a:lvl1pPr marL="0" indent="0">
              <a:buNone/>
              <a:defRPr sz="12600"/>
            </a:lvl1pPr>
            <a:lvl2pPr marL="1800153" indent="0">
              <a:buNone/>
              <a:defRPr sz="11000"/>
            </a:lvl2pPr>
            <a:lvl3pPr marL="3600306" indent="0">
              <a:buNone/>
              <a:defRPr sz="9400"/>
            </a:lvl3pPr>
            <a:lvl4pPr marL="5400459" indent="0">
              <a:buNone/>
              <a:defRPr sz="7900"/>
            </a:lvl4pPr>
            <a:lvl5pPr marL="7200613" indent="0">
              <a:buNone/>
              <a:defRPr sz="7900"/>
            </a:lvl5pPr>
            <a:lvl6pPr marL="9000765" indent="0">
              <a:buNone/>
              <a:defRPr sz="7900"/>
            </a:lvl6pPr>
            <a:lvl7pPr marL="10800918" indent="0">
              <a:buNone/>
              <a:defRPr sz="7900"/>
            </a:lvl7pPr>
            <a:lvl8pPr marL="12601071" indent="0">
              <a:buNone/>
              <a:defRPr sz="7900"/>
            </a:lvl8pPr>
            <a:lvl9pPr marL="14401224" indent="0">
              <a:buNone/>
              <a:defRPr sz="79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92852" y="25360674"/>
            <a:ext cx="16202025" cy="3802973"/>
          </a:xfrm>
        </p:spPr>
        <p:txBody>
          <a:bodyPr/>
          <a:lstStyle>
            <a:lvl1pPr marL="0" indent="0">
              <a:buNone/>
              <a:defRPr sz="5500"/>
            </a:lvl1pPr>
            <a:lvl2pPr marL="1800153" indent="0">
              <a:buNone/>
              <a:defRPr sz="4800"/>
            </a:lvl2pPr>
            <a:lvl3pPr marL="3600306" indent="0">
              <a:buNone/>
              <a:defRPr sz="3900"/>
            </a:lvl3pPr>
            <a:lvl4pPr marL="5400459" indent="0">
              <a:buNone/>
              <a:defRPr sz="3600"/>
            </a:lvl4pPr>
            <a:lvl5pPr marL="7200613" indent="0">
              <a:buNone/>
              <a:defRPr sz="3600"/>
            </a:lvl5pPr>
            <a:lvl6pPr marL="9000765" indent="0">
              <a:buNone/>
              <a:defRPr sz="3600"/>
            </a:lvl6pPr>
            <a:lvl7pPr marL="10800918" indent="0">
              <a:buNone/>
              <a:defRPr sz="3600"/>
            </a:lvl7pPr>
            <a:lvl8pPr marL="12601071" indent="0">
              <a:buNone/>
              <a:defRPr sz="3600"/>
            </a:lvl8pPr>
            <a:lvl9pPr marL="14401224" indent="0">
              <a:buNone/>
              <a:defRPr sz="3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2012-7-4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350169" y="1297664"/>
            <a:ext cx="24303038" cy="5400675"/>
          </a:xfrm>
          <a:prstGeom prst="rect">
            <a:avLst/>
          </a:prstGeom>
        </p:spPr>
        <p:txBody>
          <a:bodyPr vert="horz" lIns="360031" tIns="180015" rIns="360031" bIns="180015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50169" y="7560948"/>
            <a:ext cx="24303038" cy="21385175"/>
          </a:xfrm>
          <a:prstGeom prst="rect">
            <a:avLst/>
          </a:prstGeom>
        </p:spPr>
        <p:txBody>
          <a:bodyPr vert="horz" lIns="360031" tIns="180015" rIns="360031" bIns="180015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350169" y="30033756"/>
            <a:ext cx="6300788" cy="1725217"/>
          </a:xfrm>
          <a:prstGeom prst="rect">
            <a:avLst/>
          </a:prstGeom>
        </p:spPr>
        <p:txBody>
          <a:bodyPr vert="horz" lIns="360031" tIns="180015" rIns="360031" bIns="180015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2012-7-4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9226157" y="30033756"/>
            <a:ext cx="8551069" cy="1725217"/>
          </a:xfrm>
          <a:prstGeom prst="rect">
            <a:avLst/>
          </a:prstGeom>
        </p:spPr>
        <p:txBody>
          <a:bodyPr vert="horz" lIns="360031" tIns="180015" rIns="360031" bIns="180015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9352419" y="30033756"/>
            <a:ext cx="6300788" cy="1725217"/>
          </a:xfrm>
          <a:prstGeom prst="rect">
            <a:avLst/>
          </a:prstGeom>
        </p:spPr>
        <p:txBody>
          <a:bodyPr vert="horz" lIns="360031" tIns="180015" rIns="360031" bIns="180015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600306" rtl="0" eaLnBrk="1" latinLnBrk="0" hangingPunct="1">
        <a:spcBef>
          <a:spcPct val="0"/>
        </a:spcBef>
        <a:buNone/>
        <a:defRPr sz="17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5" indent="-1350115" algn="l" defTabSz="3600306" rtl="0" eaLnBrk="1" latinLnBrk="0" hangingPunct="1">
        <a:spcBef>
          <a:spcPct val="20000"/>
        </a:spcBef>
        <a:buFont typeface="Arial" pitchFamily="34" charset="0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1pPr>
      <a:lvl2pPr marL="2925249" indent="-1125096" algn="l" defTabSz="3600306" rtl="0" eaLnBrk="1" latinLnBrk="0" hangingPunct="1">
        <a:spcBef>
          <a:spcPct val="20000"/>
        </a:spcBef>
        <a:buFont typeface="Arial" pitchFamily="34" charset="0"/>
        <a:buChar char="–"/>
        <a:defRPr sz="11000" kern="1200">
          <a:solidFill>
            <a:schemeClr val="tx1"/>
          </a:solidFill>
          <a:latin typeface="+mn-lt"/>
          <a:ea typeface="+mn-ea"/>
          <a:cs typeface="+mn-cs"/>
        </a:defRPr>
      </a:lvl2pPr>
      <a:lvl3pPr marL="4500383" indent="-900076" algn="l" defTabSz="3600306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3pPr>
      <a:lvl4pPr marL="6300535" indent="-900076" algn="l" defTabSz="3600306" rtl="0" eaLnBrk="1" latinLnBrk="0" hangingPunct="1">
        <a:spcBef>
          <a:spcPct val="20000"/>
        </a:spcBef>
        <a:buFont typeface="Arial" pitchFamily="34" charset="0"/>
        <a:buChar char="–"/>
        <a:defRPr sz="7900" kern="1200">
          <a:solidFill>
            <a:schemeClr val="tx1"/>
          </a:solidFill>
          <a:latin typeface="+mn-lt"/>
          <a:ea typeface="+mn-ea"/>
          <a:cs typeface="+mn-cs"/>
        </a:defRPr>
      </a:lvl4pPr>
      <a:lvl5pPr marL="8100688" indent="-900076" algn="l" defTabSz="3600306" rtl="0" eaLnBrk="1" latinLnBrk="0" hangingPunct="1">
        <a:spcBef>
          <a:spcPct val="20000"/>
        </a:spcBef>
        <a:buFont typeface="Arial" pitchFamily="34" charset="0"/>
        <a:buChar char="»"/>
        <a:defRPr sz="7900" kern="1200">
          <a:solidFill>
            <a:schemeClr val="tx1"/>
          </a:solidFill>
          <a:latin typeface="+mn-lt"/>
          <a:ea typeface="+mn-ea"/>
          <a:cs typeface="+mn-cs"/>
        </a:defRPr>
      </a:lvl5pPr>
      <a:lvl6pPr marL="9900841" indent="-900076" algn="l" defTabSz="3600306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6pPr>
      <a:lvl7pPr marL="11700994" indent="-900076" algn="l" defTabSz="3600306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7pPr>
      <a:lvl8pPr marL="13501148" indent="-900076" algn="l" defTabSz="3600306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8pPr>
      <a:lvl9pPr marL="15301300" indent="-900076" algn="l" defTabSz="3600306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60030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800153" algn="l" defTabSz="360030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306" algn="l" defTabSz="360030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459" algn="l" defTabSz="360030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613" algn="l" defTabSz="360030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9000765" algn="l" defTabSz="360030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800918" algn="l" defTabSz="360030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601071" algn="l" defTabSz="360030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4401224" algn="l" defTabSz="360030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71503" y="128475"/>
            <a:ext cx="26574842" cy="5155253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r>
              <a:rPr lang="en-US" altLang="zh-CN" sz="7000" b="1" dirty="0" smtClean="0"/>
              <a:t>TITLE</a:t>
            </a:r>
          </a:p>
          <a:p>
            <a:r>
              <a:rPr lang="en-US" sz="7000" b="1" dirty="0" smtClean="0"/>
              <a:t>Synthesis </a:t>
            </a:r>
            <a:r>
              <a:rPr lang="en-US" sz="7000" b="1" dirty="0" smtClean="0"/>
              <a:t>and Applications of </a:t>
            </a:r>
            <a:r>
              <a:rPr lang="en-US" sz="7000" b="1" dirty="0" err="1" smtClean="0"/>
              <a:t>FePt</a:t>
            </a:r>
            <a:r>
              <a:rPr lang="en-US" sz="7000" b="1" dirty="0" smtClean="0"/>
              <a:t> and Their Composite </a:t>
            </a:r>
            <a:r>
              <a:rPr lang="en-US" sz="7000" b="1" dirty="0" err="1" smtClean="0"/>
              <a:t>Nanoparticles</a:t>
            </a:r>
            <a:endParaRPr lang="en-US" sz="7000" b="1" dirty="0" smtClean="0"/>
          </a:p>
          <a:p>
            <a:endParaRPr lang="en-US" sz="5000" b="1" dirty="0" smtClean="0"/>
          </a:p>
          <a:p>
            <a:r>
              <a:rPr lang="en-US" sz="7000" b="1" dirty="0" smtClean="0"/>
              <a:t>LECTURER </a:t>
            </a:r>
            <a:endParaRPr lang="en-US" altLang="zh-CN" sz="7000" b="1" dirty="0" smtClean="0"/>
          </a:p>
          <a:p>
            <a:r>
              <a:rPr lang="en-US" altLang="zh-CN" sz="7000" b="1" dirty="0" err="1" smtClean="0"/>
              <a:t>Shouheng</a:t>
            </a:r>
            <a:r>
              <a:rPr lang="en-US" altLang="zh-CN" sz="7000" b="1" dirty="0" smtClean="0"/>
              <a:t> Sun</a:t>
            </a:r>
            <a:endParaRPr lang="en-US" altLang="zh-CN" sz="7000" b="1" dirty="0" smtClean="0"/>
          </a:p>
        </p:txBody>
      </p:sp>
      <p:grpSp>
        <p:nvGrpSpPr>
          <p:cNvPr id="13" name="组合 12"/>
          <p:cNvGrpSpPr/>
          <p:nvPr/>
        </p:nvGrpSpPr>
        <p:grpSpPr>
          <a:xfrm>
            <a:off x="428533" y="5997503"/>
            <a:ext cx="26074871" cy="22991924"/>
            <a:chOff x="285657" y="8229547"/>
            <a:chExt cx="26074871" cy="22991924"/>
          </a:xfrm>
        </p:grpSpPr>
        <p:sp>
          <p:nvSpPr>
            <p:cNvPr id="9" name="TextBox 8"/>
            <p:cNvSpPr txBox="1"/>
            <p:nvPr/>
          </p:nvSpPr>
          <p:spPr>
            <a:xfrm>
              <a:off x="428535" y="8229547"/>
              <a:ext cx="18002375" cy="7309689"/>
            </a:xfrm>
            <a:prstGeom prst="rect">
              <a:avLst/>
            </a:prstGeom>
            <a:noFill/>
          </p:spPr>
          <p:txBody>
            <a:bodyPr wrap="square" lIns="76198" tIns="38098" rIns="76198" bIns="38098" rtlCol="0">
              <a:spAutoFit/>
            </a:bodyPr>
            <a:lstStyle/>
            <a:p>
              <a:pPr algn="just"/>
              <a:r>
                <a:rPr lang="en-US" altLang="zh-CN" sz="7000" b="1" dirty="0" smtClean="0"/>
                <a:t>BIOGRAPHY</a:t>
              </a:r>
            </a:p>
            <a:p>
              <a:pPr algn="just"/>
              <a:r>
                <a:rPr lang="en-US" altLang="zh-CN" sz="5000" dirty="0" smtClean="0"/>
                <a:t>Professor Sun received his Ph.D. degree in Chemistry from Brown University in 1996. He was a postdoctoral fellow from 1996-1998 and a research staff member from 1998-2004 at the IBM T. J. Watson Research Center. He joined the Chemistry Department of Brown University as a tenured Associate Professor in 2005 and was promoted to full Professor in 2007. He has been the Associate Director of Brown's Institute for Molecular and </a:t>
              </a:r>
              <a:r>
                <a:rPr lang="en-US" altLang="zh-CN" sz="5000" dirty="0" err="1" smtClean="0"/>
                <a:t>Nanoscale</a:t>
              </a:r>
              <a:r>
                <a:rPr lang="en-US" altLang="zh-CN" sz="5000" dirty="0" smtClean="0"/>
                <a:t> Innovation since 2008.</a:t>
              </a:r>
              <a:endParaRPr lang="zh-CN" altLang="en-US" sz="5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85657" y="15929474"/>
              <a:ext cx="25931994" cy="4231924"/>
            </a:xfrm>
            <a:prstGeom prst="rect">
              <a:avLst/>
            </a:prstGeom>
            <a:noFill/>
          </p:spPr>
          <p:txBody>
            <a:bodyPr wrap="square" lIns="76198" tIns="38098" rIns="76198" bIns="38098" rtlCol="0">
              <a:spAutoFit/>
            </a:bodyPr>
            <a:lstStyle/>
            <a:p>
              <a:r>
                <a:rPr lang="en-US" altLang="zh-CN" sz="7000" b="1" dirty="0" smtClean="0"/>
                <a:t>RESEARCH DESCRIPTION</a:t>
              </a:r>
            </a:p>
            <a:p>
              <a:pPr algn="dist"/>
              <a:r>
                <a:rPr lang="en-US" sz="5000" dirty="0" smtClean="0"/>
                <a:t>Professor Sun‘s research in </a:t>
              </a:r>
              <a:r>
                <a:rPr lang="en-US" sz="5000" dirty="0" err="1" smtClean="0"/>
                <a:t>nanomaterials</a:t>
              </a:r>
              <a:r>
                <a:rPr lang="en-US" sz="5000" dirty="0" smtClean="0"/>
                <a:t> involves two related areas: (1) chemical synthesis and self-assembly of </a:t>
              </a:r>
              <a:r>
                <a:rPr lang="en-US" sz="5000" dirty="0" err="1" smtClean="0"/>
                <a:t>nanoparticles</a:t>
              </a:r>
              <a:r>
                <a:rPr lang="en-US" sz="5000" dirty="0" smtClean="0"/>
                <a:t>; (2) construction and elaboration of functional </a:t>
              </a:r>
              <a:r>
                <a:rPr lang="en-US" sz="5000" dirty="0" err="1" smtClean="0"/>
                <a:t>nanoparticles</a:t>
              </a:r>
              <a:r>
                <a:rPr lang="en-US" sz="5000" dirty="0" smtClean="0"/>
                <a:t> and their assemblies for applications in biomedicine, catalysis, and information storage. H</a:t>
              </a:r>
              <a:r>
                <a:rPr lang="en-US" altLang="zh-CN" sz="5000" dirty="0" smtClean="0"/>
                <a:t>is studies were </a:t>
              </a:r>
              <a:r>
                <a:rPr lang="en-US" sz="5000" dirty="0" smtClean="0"/>
                <a:t>principally </a:t>
              </a:r>
              <a:r>
                <a:rPr lang="en-US" altLang="zh-CN" sz="5000" dirty="0" smtClean="0"/>
                <a:t>published in </a:t>
              </a:r>
              <a:r>
                <a:rPr lang="en-US" sz="5000" i="1" dirty="0" smtClean="0"/>
                <a:t>Science</a:t>
              </a:r>
              <a:r>
                <a:rPr lang="en-US" sz="5000" dirty="0" smtClean="0"/>
                <a:t>, </a:t>
              </a:r>
              <a:r>
                <a:rPr lang="en-US" sz="5000" i="1" dirty="0" smtClean="0"/>
                <a:t>Nature</a:t>
              </a:r>
              <a:r>
                <a:rPr lang="en-US" sz="5000" dirty="0" smtClean="0"/>
                <a:t>, </a:t>
              </a:r>
              <a:r>
                <a:rPr lang="en-US" sz="5000" i="1" dirty="0" smtClean="0"/>
                <a:t>J. Am. Chem. Soc</a:t>
              </a:r>
              <a:r>
                <a:rPr lang="en-US" sz="5000" dirty="0" smtClean="0"/>
                <a:t>, </a:t>
              </a:r>
              <a:r>
                <a:rPr lang="en-US" sz="5000" i="1" dirty="0" err="1" smtClean="0"/>
                <a:t>Angew</a:t>
              </a:r>
              <a:r>
                <a:rPr lang="en-US" sz="5000" i="1" dirty="0" smtClean="0"/>
                <a:t>. Chem. Int. Ed </a:t>
              </a:r>
              <a:r>
                <a:rPr lang="en-US" sz="5000" dirty="0" smtClean="0"/>
                <a:t>and </a:t>
              </a:r>
              <a:r>
                <a:rPr lang="en-US" sz="5000" i="1" dirty="0" smtClean="0"/>
                <a:t>Adv. Mater</a:t>
              </a:r>
              <a:r>
                <a:rPr lang="en-US" sz="5000" dirty="0" smtClean="0"/>
                <a:t>. </a:t>
              </a:r>
              <a:r>
                <a:rPr lang="en-US" altLang="zh-CN" sz="5000" dirty="0" smtClean="0"/>
                <a:t>  </a:t>
              </a:r>
              <a:endParaRPr lang="zh-CN" altLang="en-US" sz="5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92815" y="20818627"/>
              <a:ext cx="25967713" cy="10402844"/>
            </a:xfrm>
            <a:prstGeom prst="rect">
              <a:avLst/>
            </a:prstGeom>
            <a:noFill/>
          </p:spPr>
          <p:txBody>
            <a:bodyPr wrap="square" lIns="76198" tIns="38098" rIns="76198" bIns="38098" rtlCol="0">
              <a:spAutoFit/>
            </a:bodyPr>
            <a:lstStyle/>
            <a:p>
              <a:r>
                <a:rPr lang="en-US" altLang="zh-CN" b="1" dirty="0" smtClean="0"/>
                <a:t>HONORS AND AWARDS</a:t>
              </a:r>
            </a:p>
            <a:p>
              <a:r>
                <a:rPr lang="en-US" sz="5000" dirty="0" smtClean="0"/>
                <a:t>Cheung Kong Scholar Chair Professor, Ministry of Education/Nanjing University, China (2010)</a:t>
              </a:r>
              <a:br>
                <a:rPr lang="en-US" sz="5000" dirty="0" smtClean="0"/>
              </a:br>
              <a:r>
                <a:rPr lang="en-US" sz="5000" dirty="0" smtClean="0"/>
                <a:t>Potter Prize Advisor Award, Department of Chemistry, Brown University (2009)</a:t>
              </a:r>
              <a:br>
                <a:rPr lang="en-US" sz="5000" dirty="0" smtClean="0"/>
              </a:br>
              <a:r>
                <a:rPr lang="en-US" sz="5000" dirty="0" smtClean="0"/>
                <a:t>Research Seed Award, Brown </a:t>
              </a:r>
              <a:r>
                <a:rPr lang="en-US" sz="5000" dirty="0" err="1" smtClean="0"/>
                <a:t>Univ</a:t>
              </a:r>
              <a:r>
                <a:rPr lang="en-US" sz="5000" dirty="0" smtClean="0"/>
                <a:t>, 2008</a:t>
              </a:r>
              <a:br>
                <a:rPr lang="en-US" sz="5000" dirty="0" smtClean="0"/>
              </a:br>
              <a:r>
                <a:rPr lang="en-US" sz="5000" dirty="0" smtClean="0"/>
                <a:t>Frontier Research Award, Dept of Chem., Brown </a:t>
              </a:r>
              <a:r>
                <a:rPr lang="en-US" sz="5000" dirty="0" err="1" smtClean="0"/>
                <a:t>Univ</a:t>
              </a:r>
              <a:r>
                <a:rPr lang="en-US" sz="5000" dirty="0" smtClean="0"/>
                <a:t>, 2006</a:t>
              </a:r>
              <a:br>
                <a:rPr lang="en-US" sz="5000" dirty="0" smtClean="0"/>
              </a:br>
              <a:r>
                <a:rPr lang="en-US" sz="5000" dirty="0" smtClean="0"/>
                <a:t>Salomon Award, Brown </a:t>
              </a:r>
              <a:r>
                <a:rPr lang="en-US" sz="5000" dirty="0" err="1" smtClean="0"/>
                <a:t>Univ</a:t>
              </a:r>
              <a:r>
                <a:rPr lang="en-US" sz="5000" dirty="0" smtClean="0"/>
                <a:t>, 2006</a:t>
              </a:r>
              <a:br>
                <a:rPr lang="en-US" sz="5000" dirty="0" smtClean="0"/>
              </a:br>
              <a:r>
                <a:rPr lang="en-US" sz="5000" dirty="0" smtClean="0"/>
                <a:t>Tenured, Brown </a:t>
              </a:r>
              <a:r>
                <a:rPr lang="en-US" sz="5000" dirty="0" err="1" smtClean="0"/>
                <a:t>Univ</a:t>
              </a:r>
              <a:r>
                <a:rPr lang="en-US" sz="5000" dirty="0" smtClean="0"/>
                <a:t>, 2005</a:t>
              </a:r>
              <a:br>
                <a:rPr lang="en-US" sz="5000" dirty="0" smtClean="0"/>
              </a:br>
              <a:r>
                <a:rPr lang="en-US" sz="5000" dirty="0" smtClean="0"/>
                <a:t>Outstanding Technical Achievement Award (IBM, 2003)</a:t>
              </a:r>
              <a:br>
                <a:rPr lang="en-US" sz="5000" dirty="0" smtClean="0"/>
              </a:br>
              <a:r>
                <a:rPr lang="en-US" sz="5000" dirty="0" smtClean="0"/>
                <a:t>Master Inventor (IBM, 2002)</a:t>
              </a:r>
              <a:br>
                <a:rPr lang="en-US" sz="5000" dirty="0" smtClean="0"/>
              </a:br>
              <a:r>
                <a:rPr lang="en-US" sz="5000" dirty="0" smtClean="0"/>
                <a:t>Scientific Accomplishment Award (IBM, 2000)</a:t>
              </a:r>
              <a:br>
                <a:rPr lang="en-US" sz="5000" dirty="0" smtClean="0"/>
              </a:br>
              <a:r>
                <a:rPr lang="en-US" sz="5000" dirty="0" smtClean="0"/>
                <a:t>IBM Employee Award (IBM, 2000)</a:t>
              </a:r>
              <a:br>
                <a:rPr lang="en-US" sz="5000" dirty="0" smtClean="0"/>
              </a:br>
              <a:r>
                <a:rPr lang="en-US" sz="5000" dirty="0" smtClean="0"/>
                <a:t>Potter Prize (Ph.D. Thesis), Brown </a:t>
              </a:r>
              <a:r>
                <a:rPr lang="en-US" sz="5000" dirty="0" err="1" smtClean="0"/>
                <a:t>Univ</a:t>
              </a:r>
              <a:r>
                <a:rPr lang="en-US" sz="5000" dirty="0" smtClean="0"/>
                <a:t>, 1997</a:t>
              </a:r>
              <a:br>
                <a:rPr lang="en-US" sz="5000" dirty="0" smtClean="0"/>
              </a:br>
              <a:r>
                <a:rPr lang="en-US" sz="5000" dirty="0" smtClean="0"/>
                <a:t>Sigma Xi Award, Brown </a:t>
              </a:r>
              <a:r>
                <a:rPr lang="en-US" sz="5000" dirty="0" err="1" smtClean="0"/>
                <a:t>Univ</a:t>
              </a:r>
              <a:r>
                <a:rPr lang="en-US" sz="5000" dirty="0" smtClean="0"/>
                <a:t>, 1996</a:t>
              </a:r>
              <a:endParaRPr lang="zh-CN" altLang="en-US" sz="5000" dirty="0"/>
            </a:p>
          </p:txBody>
        </p:sp>
        <p:pic>
          <p:nvPicPr>
            <p:cNvPr id="12" name="图片 11" descr="1106970162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431041" y="8272407"/>
              <a:ext cx="6915150" cy="8601075"/>
            </a:xfrm>
            <a:prstGeom prst="rect">
              <a:avLst/>
            </a:prstGeom>
          </p:spPr>
        </p:pic>
      </p:grpSp>
      <p:sp>
        <p:nvSpPr>
          <p:cNvPr id="14" name="TextBox 13"/>
          <p:cNvSpPr txBox="1"/>
          <p:nvPr/>
        </p:nvSpPr>
        <p:spPr>
          <a:xfrm>
            <a:off x="499971" y="30060997"/>
            <a:ext cx="24146044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时间：</a:t>
            </a:r>
            <a:r>
              <a:rPr lang="en-US" altLang="zh-CN" dirty="0" smtClean="0"/>
              <a:t>2012.07.06   10:30                         </a:t>
            </a:r>
            <a:r>
              <a:rPr lang="zh-CN" altLang="en-US" dirty="0" smtClean="0"/>
              <a:t>地点：礼东二楼报告厅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200</Words>
  <PresentationFormat>自定义</PresentationFormat>
  <Paragraphs>12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User</cp:lastModifiedBy>
  <cp:revision>17</cp:revision>
  <dcterms:modified xsi:type="dcterms:W3CDTF">2012-07-04T07:21:04Z</dcterms:modified>
</cp:coreProperties>
</file>